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62" r:id="rId4"/>
    <p:sldId id="265" r:id="rId5"/>
    <p:sldId id="264" r:id="rId6"/>
    <p:sldId id="266" r:id="rId7"/>
    <p:sldId id="268" r:id="rId8"/>
    <p:sldId id="269" r:id="rId9"/>
    <p:sldId id="270" r:id="rId10"/>
    <p:sldId id="267" r:id="rId11"/>
    <p:sldId id="271" r:id="rId12"/>
    <p:sldId id="259" r:id="rId13"/>
    <p:sldId id="274" r:id="rId14"/>
    <p:sldId id="275" r:id="rId15"/>
    <p:sldId id="276" r:id="rId16"/>
    <p:sldId id="277" r:id="rId17"/>
    <p:sldId id="278" r:id="rId18"/>
    <p:sldId id="279" r:id="rId19"/>
    <p:sldId id="272" r:id="rId20"/>
    <p:sldId id="280" r:id="rId21"/>
    <p:sldId id="281" r:id="rId22"/>
    <p:sldId id="282" r:id="rId23"/>
    <p:sldId id="283" r:id="rId24"/>
    <p:sldId id="284" r:id="rId25"/>
    <p:sldId id="287" r:id="rId26"/>
    <p:sldId id="288" r:id="rId27"/>
    <p:sldId id="285" r:id="rId28"/>
    <p:sldId id="286" r:id="rId29"/>
    <p:sldId id="289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74388"/>
  </p:normalViewPr>
  <p:slideViewPr>
    <p:cSldViewPr snapToGrid="0">
      <p:cViewPr varScale="1">
        <p:scale>
          <a:sx n="82" d="100"/>
          <a:sy n="82" d="100"/>
        </p:scale>
        <p:origin x="4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9450BF-FCC3-0841-A115-595B4B6E1D8E}" type="datetimeFigureOut">
              <a:rPr lang="en-US" smtClean="0"/>
              <a:t>12/17/24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9EC010-132B-504C-8CDA-59E5CF804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477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Actual job interview question!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2083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840F1F-E147-739A-991E-253B5C6F68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29A59D-C9A9-EAE7-2C2F-EB21B4AD249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0954F2-E296-0640-89FA-AFE9FA27B7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CD4692-1992-C3D3-2511-F16E2DB35F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5357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5D533D-E42A-5F30-3917-8ADE677D0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5ABE9D-BADE-AC98-68D3-86D2855CFF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295824-FA93-0C7A-6F0A-8842B1D3EC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Sit with that magic for a second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B681A4-B0AD-B4A5-F3D1-05AD756A91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2621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A8A87C-3BD7-23C7-78F5-B3A81DDA63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236D2D-CD13-D754-E6B8-570763120D9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35F24D-5376-ADBB-CCEB-0891A7C852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8BC188-D469-D60B-3F22-A316D2EA13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730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F099EF-98A0-2F2F-962D-BB34307D3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B1DCD5-2958-8587-29BE-42E710BE96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74F47B-0AF2-5F7C-4BD6-9286EB257F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24A87-F619-69A6-218E-43E17CAA11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0810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3ED45E-01D4-EADB-A574-E04EC5A38F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551AB3-74E6-9AB3-F099-D840074E62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9A78D0-C437-C4E1-8A59-E5193921AF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96E350-0DB4-91A9-E2EB-65F71A421F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2755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674562-B270-3FC1-2EDF-187143C5C5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8B3806-FC3B-1FA4-AB21-139E3EF94D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42F3BF-2EB2-8586-56EF-BF6670777A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4B6B61-D7DF-0F37-7F6A-6BCB8543A8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4155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13ED8E-6A2A-6867-3716-D57913E867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B7EF37-0894-8038-4F68-0A829E6B9E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1D6470-B5E1-DA16-F534-DF3D4418A2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87A302-EC85-4E09-B282-60FD4EEC61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7167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0CF909-3BED-46B4-FC85-A06FB81474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AC6BA8-7C79-CE56-9593-A2D9D95D76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67AE0A-896A-B90D-903C-A92C430708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96F182-C5CB-75F3-9B89-AC8B9E31ED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7981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9CD1C6-3E35-6929-9FF8-AA2294849C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5FA40A-A20B-5E98-63FC-D4A07B2F87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594D8D-DB82-742E-5FAC-908189D03C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3D6DAF-06FF-E0E8-CF56-8E8334156A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6496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E455E3-6F25-D447-70C8-1E94A23379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D558B3-B051-0082-5F0F-8D3ACB9CF4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04D6F6-F350-059E-0814-959D1D94B6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55BF97-4996-7758-5DE2-7A0D52F158A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099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funnel.io</a:t>
            </a:r>
            <a:r>
              <a:rPr lang="en-US" dirty="0"/>
              <a:t>/blog/what-is-data-cleaning-your-complete-guide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6860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E35154-39BC-318A-501B-CDEB8A8F21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430837-676F-9726-BD9C-CB0F413969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76455F-A273-7B38-CC0B-BE1076925F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F7DA80-64C8-F90D-8583-D343ACFC31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6433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511F33-5AB7-942C-E1CC-30EA830BF0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1ED3D6-B81E-DF6F-42E1-AE4E63EF3D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F2E04A-930F-E2F6-0A88-7A549A1A60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BAA273-46FB-BE9B-B37A-ACC5CCF646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255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https://</a:t>
            </a:r>
            <a:r>
              <a:rPr lang="en-US" dirty="0" err="1"/>
              <a:t>airbyte.com</a:t>
            </a:r>
            <a:r>
              <a:rPr lang="en-US" dirty="0"/>
              <a:t>/data-engineering-resources/data-cleansing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894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www.markovml.com</a:t>
            </a:r>
            <a:r>
              <a:rPr lang="en-US" dirty="0"/>
              <a:t>/blog/automated-data-cleaning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674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www.tableau.com</a:t>
            </a:r>
            <a:r>
              <a:rPr lang="en-US" dirty="0"/>
              <a:t>/learn/articles/what-is-data-cleaning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688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6825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Also saves lives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9965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3794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233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2BF23-B19F-7B15-9358-B88443F678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DDA9A3-C8EF-6E7F-4F95-69B42F2B34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B40F28-2A60-1FD7-CDBF-E97D9EA94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26440-1F2E-DB4F-B28B-374BB0D4B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79D60-5592-CEC4-D26C-F35EBF96F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180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80F76-D14E-07A3-915E-B904DE9E8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F47AF5-19AD-44B1-F14B-B15E3019AE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FCD445-70ED-7ED7-FD19-C6C5E9E5A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3C1C3-2889-08D9-19F4-5F9C2AA81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493FD-4A5D-5ABB-936E-F240AB381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568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0743DF-24D6-632A-52E2-A071061EC3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D456AD-F1ED-1383-DB39-33D4046EAB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7D87C-A4F7-B262-923E-90EDD9340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D37D4C-C9BD-9B71-A911-94EEC40D4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345930-44B6-7628-9CF0-6C3ED123E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505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568269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A78AF-09B2-B823-7AE5-DF0784BBF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909B4-0D93-436A-D02C-3B4E0ADCA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9A9AF-5CD2-6761-7772-2F0A8CC13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7E34B2-6EF2-ECCC-C370-25C292F5C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6EF96-A607-AFED-C368-C20BBE586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515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D80C3-6F48-891C-3187-E0E336616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E06BB9-DE66-A273-F4EC-7315B8DAE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9D772-159E-D505-F971-AD148B5C2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BF2A0-E0F5-AA99-71B3-FFBF209D9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49D71-DB89-CC2A-296D-82844E1C8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647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F3F06-453D-EB39-8004-44AA505C8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2EA9A-8C03-5237-540B-425053D850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C7D3B6-812A-E9DB-8568-530FA39339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C1A9F2-A416-1E71-1362-67AD7F7C6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E7C9AF-A7AB-DF04-6CF5-1BB6338E3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4B390A-E884-EF13-F20B-951D7DEF9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131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98400-103E-D076-895B-8393BC917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8FDA3F-FB84-DC27-5623-7A2907E05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8DEB06-A768-EE23-741C-760A0C7544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13702D-C32E-A326-FA4C-C75CD96331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1F0C-715C-2A4D-7059-EF60CE94C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B86999-FA31-EABA-EE8E-5787D4E7C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F0E3E8-3E54-8243-E5C5-235EBB05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3E747E-FB2A-ADFF-380D-2EA4A6744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25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871DA-1AC9-0551-3AC3-4FF681CCF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9E5C8F-195B-B224-75DD-8E820430B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88378E-543E-5259-B444-D228615D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00D4B3-9673-1351-FADC-D3CAEA50F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101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B7D33D-8EAF-FED3-3376-7CDF5C5DC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F43076-54E2-0073-73C1-9281D436A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13098D-AA8D-D938-B7B1-B25E5C6DA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204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32E2E-E778-D021-734D-7A05DA287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E0936-990E-A0D4-8028-4B1B7FE79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35EFBA-D41A-1484-53F1-5573520800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A7585-4A63-A488-0F43-04E0F7811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53F648-7286-1526-5395-FEB701751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A7FF71-D68E-D597-BCF6-0C2A1EC13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749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924CF-33D7-38B3-AD44-C2B596368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DFDDBC-D09D-965D-5CFE-EBCCD13C16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F2EE60-5CBE-C881-5381-D0BAFAC14C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EFF6D6-E7D8-897A-722E-64D76AF0F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12548C-E2C3-058A-33E9-68870AE9A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0E0676-575F-CC68-B80B-BC78AF148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641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23A94B-A59D-DFE1-F483-602A73507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98F3E6-3411-11BC-28F6-F269040B79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D30802-E0DA-A2F5-1149-DDAD0A6192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0BE67A-F089-334D-87AB-102B20234B04}" type="datetimeFigureOut">
              <a:rPr lang="en-US" smtClean="0"/>
              <a:t>12/17/24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3C53B-6991-5029-1F15-BF4C4B154D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95E28-47D0-DF5C-B4FA-DDFAE3407C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96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bit.ly/D4US-audible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E8F88-CC00-A8C6-22A0-D32814755A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40917"/>
            <a:ext cx="9144000" cy="1776166"/>
          </a:xfrm>
        </p:spPr>
        <p:txBody>
          <a:bodyPr>
            <a:normAutofit/>
          </a:bodyPr>
          <a:lstStyle/>
          <a:p>
            <a:r>
              <a:rPr lang="en-US" dirty="0"/>
              <a:t>Cleaning</a:t>
            </a:r>
            <a:br>
              <a:rPr lang="en-US" dirty="0"/>
            </a:br>
            <a:r>
              <a:rPr lang="en-US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3988986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81012-86C0-9123-7B3E-2B4C113AE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Clean?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79B63-1CD8-DE71-BE50-617C064D85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Eliminating difference</a:t>
            </a:r>
          </a:p>
          <a:p>
            <a:r>
              <a:rPr lang="en-US" dirty="0"/>
              <a:t>Exerting authority over the data (what if they are people?)</a:t>
            </a:r>
          </a:p>
          <a:p>
            <a:r>
              <a:rPr lang="en-US" dirty="0"/>
              <a:t>“Messy” and “Clean” imply an order that might not exist in life</a:t>
            </a:r>
          </a:p>
          <a:p>
            <a:r>
              <a:rPr lang="en-US" dirty="0"/>
              <a:t>Perfect might be the enemy of the good</a:t>
            </a:r>
          </a:p>
        </p:txBody>
      </p:sp>
    </p:spTree>
    <p:extLst>
      <p:ext uri="{BB962C8B-B14F-4D97-AF65-F5344CB8AC3E}">
        <p14:creationId xmlns:p14="http://schemas.microsoft.com/office/powerpoint/2010/main" val="899325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5B70F22-1306-48FB-23B6-F9DDE76F3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61653-BFC5-CF82-E48A-4AB888C69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Open Refine Workshop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131D89D-BD5E-ADCD-0C56-C083C8D1DD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296" y="1160716"/>
            <a:ext cx="7214616" cy="4509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001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DD2703-499B-6E80-0FFB-5F8A1BCB4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 dirty="0"/>
              <a:t>Before Session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445D9-B0C0-79D9-88D5-63F54FFF31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 fontScale="77500" lnSpcReduction="20000"/>
          </a:bodyPr>
          <a:lstStyle/>
          <a:p>
            <a:r>
              <a:rPr lang="en-US" sz="2200" dirty="0"/>
              <a:t>Visit </a:t>
            </a:r>
            <a:r>
              <a:rPr lang="en-US" sz="2200" dirty="0">
                <a:hlinkClick r:id="rId2"/>
              </a:rPr>
              <a:t>https://bit.ly/D4US-audible</a:t>
            </a:r>
            <a:r>
              <a:rPr lang="en-US" sz="2200" dirty="0"/>
              <a:t> and download both the uncleaned version and the cleaned one.</a:t>
            </a:r>
          </a:p>
          <a:p>
            <a:pPr lvl="1"/>
            <a:r>
              <a:rPr lang="en-US" sz="1800" dirty="0"/>
              <a:t>Scroll down and select them under “data explorer”</a:t>
            </a:r>
          </a:p>
          <a:p>
            <a:pPr lvl="1"/>
            <a:r>
              <a:rPr lang="en-US" sz="1800" dirty="0"/>
              <a:t>Then click the download button at left for each</a:t>
            </a:r>
          </a:p>
          <a:p>
            <a:pPr lvl="1"/>
            <a:r>
              <a:rPr lang="en-US" sz="1800" dirty="0"/>
              <a:t>You’ll be asked to make an account</a:t>
            </a:r>
          </a:p>
          <a:p>
            <a:r>
              <a:rPr lang="en-US" sz="2200" dirty="0"/>
              <a:t>Download and install </a:t>
            </a:r>
            <a:r>
              <a:rPr lang="en-US" sz="2200" dirty="0" err="1"/>
              <a:t>OpenRefine</a:t>
            </a:r>
            <a:endParaRPr lang="en-US" sz="2200" dirty="0"/>
          </a:p>
          <a:p>
            <a:r>
              <a:rPr lang="en-US" sz="2200" dirty="0"/>
              <a:t>Once you open it you should see OR launch in a browser window</a:t>
            </a:r>
          </a:p>
          <a:p>
            <a:r>
              <a:rPr lang="en-US" sz="2200" dirty="0"/>
              <a:t>Note the URL</a:t>
            </a:r>
          </a:p>
          <a:p>
            <a:pPr marL="0" indent="0">
              <a:buNone/>
            </a:pPr>
            <a:endParaRPr lang="en-US" sz="22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849B47A-CC06-5FA8-ED98-6884924E1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296" y="1271587"/>
            <a:ext cx="6903720" cy="431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5541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195044-AEE6-EEDC-1EDF-82BDC84224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DC5D6BB-5459-ABC7-DC1F-3615999FDA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A3728C-EDA2-AA34-820A-FAA37C928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 dirty="0"/>
              <a:t>Setup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ED974D38-B873-AB01-940F-D718E6AB7A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F2A08-06AA-8B42-B6CA-CD979B9495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When you launch </a:t>
            </a:r>
            <a:r>
              <a:rPr lang="en-US" sz="2200" dirty="0" err="1"/>
              <a:t>OpenRevine</a:t>
            </a:r>
            <a:r>
              <a:rPr lang="en-US" sz="2200" dirty="0"/>
              <a:t> it opens in a browser window</a:t>
            </a:r>
          </a:p>
          <a:p>
            <a:r>
              <a:rPr lang="en-US" sz="2200" dirty="0"/>
              <a:t>Note the URL</a:t>
            </a:r>
          </a:p>
          <a:p>
            <a:pPr marL="0" indent="0">
              <a:buNone/>
            </a:pPr>
            <a:endParaRPr lang="en-US" sz="22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7583355-8BAF-A145-9AEF-071B1D909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271587"/>
            <a:ext cx="6903720" cy="431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743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2005DC-BA7C-56EE-1B21-5FB95906D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B6F4323-E31A-2CD2-B7D7-72856F239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863EA5-4725-9C30-31B0-247104C1F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 dirty="0"/>
              <a:t>Setup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20813F50-E697-D86E-8D1D-443527C26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60BA86-0ABD-3378-0256-7C2AFEBE6A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When you launch </a:t>
            </a:r>
            <a:r>
              <a:rPr lang="en-US" sz="2200" dirty="0" err="1"/>
              <a:t>OpenRevine</a:t>
            </a:r>
            <a:r>
              <a:rPr lang="en-US" sz="2200" dirty="0"/>
              <a:t> it opens in a browser window</a:t>
            </a:r>
          </a:p>
          <a:p>
            <a:r>
              <a:rPr lang="en-US" sz="2200" dirty="0"/>
              <a:t>Note the URL</a:t>
            </a:r>
          </a:p>
          <a:p>
            <a:r>
              <a:rPr lang="en-US" sz="2200" dirty="0"/>
              <a:t>Choose the uncleaned audible file to upload</a:t>
            </a:r>
          </a:p>
          <a:p>
            <a:pPr marL="0" indent="0">
              <a:buNone/>
            </a:pPr>
            <a:endParaRPr lang="en-US" sz="22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1E0B442-6425-B4FA-A08F-4CAD84A98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271587"/>
            <a:ext cx="6903720" cy="431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7594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17C728-5F42-A721-C282-650EFFE699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902D42-A8E9-1B5B-D1AE-81E3A88AB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 dirty="0"/>
              <a:t>Interface</a:t>
            </a:r>
          </a:p>
        </p:txBody>
      </p:sp>
      <p:sp>
        <p:nvSpPr>
          <p:cNvPr id="2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C65DA-D64E-782D-A349-58F69ADCBA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Data at top</a:t>
            </a:r>
          </a:p>
          <a:p>
            <a:r>
              <a:rPr lang="en-US" sz="2200" dirty="0"/>
              <a:t>Parsing Info at bottom</a:t>
            </a:r>
          </a:p>
          <a:p>
            <a:r>
              <a:rPr lang="en-US" sz="2200" dirty="0"/>
              <a:t>This is where you would make a lot of decisions about how to import your data like…</a:t>
            </a:r>
          </a:p>
          <a:p>
            <a:pPr lvl="1"/>
            <a:r>
              <a:rPr lang="en-US" sz="1800" dirty="0"/>
              <a:t>Language</a:t>
            </a:r>
          </a:p>
          <a:p>
            <a:pPr lvl="1"/>
            <a:r>
              <a:rPr lang="en-US" sz="1800" dirty="0"/>
              <a:t>Formatting</a:t>
            </a:r>
          </a:p>
          <a:p>
            <a:pPr lvl="1"/>
            <a:r>
              <a:rPr lang="en-US" sz="1800" dirty="0"/>
              <a:t>Create the project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FBEDB5-AE39-CAC2-9968-1330BA4D52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271587"/>
            <a:ext cx="6903720" cy="431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7409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2456BA-E80F-1605-61E2-E0F2A66F17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F16CE8-E785-C45A-6EBD-B11E70B99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Interface</a:t>
            </a:r>
          </a:p>
        </p:txBody>
      </p:sp>
      <p:sp>
        <p:nvSpPr>
          <p:cNvPr id="29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FB1CB43D-E717-279B-840E-99B2B8421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296" y="1160716"/>
            <a:ext cx="7214616" cy="4509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5672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14B4EF-2079-644E-825C-0ABDDB0DCD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3FAFBA-8FF6-C7D0-0DB0-65CDEE7DE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Edits</a:t>
            </a:r>
            <a:endParaRPr lang="en-US" sz="5400" dirty="0"/>
          </a:p>
        </p:txBody>
      </p:sp>
      <p:sp>
        <p:nvSpPr>
          <p:cNvPr id="31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986953DE-E7AD-F2C4-A26B-72606F510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Hover over a cell. </a:t>
            </a:r>
          </a:p>
          <a:p>
            <a:r>
              <a:rPr lang="en-US" sz="2200" dirty="0"/>
              <a:t>Clicking edit lets you affect either one cell or </a:t>
            </a:r>
            <a:r>
              <a:rPr lang="en-US" sz="2200" b="1" dirty="0"/>
              <a:t>every similar cell</a:t>
            </a:r>
            <a:endParaRPr lang="en-US" sz="2200" dirty="0"/>
          </a:p>
          <a:p>
            <a:r>
              <a:rPr lang="en-US" sz="2200" dirty="0"/>
              <a:t>Let’s modify this column to just be “</a:t>
            </a:r>
            <a:r>
              <a:rPr lang="en-US" sz="2200" dirty="0" err="1"/>
              <a:t>audible_uncleaned</a:t>
            </a:r>
            <a:r>
              <a:rPr lang="en-US" sz="2200" dirty="0"/>
              <a:t>”</a:t>
            </a:r>
          </a:p>
          <a:p>
            <a:r>
              <a:rPr lang="en-US" sz="2200" dirty="0"/>
              <a:t>Change the text and apply to all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9CD866E4-4166-B635-B562-4CA38DD339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296" y="1815256"/>
            <a:ext cx="6903720" cy="3227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1489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1B4188-EB2C-5168-D157-4230987996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9CAE9B64-A014-91AD-BF44-83AFF728099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001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0598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31D90-6618-B22E-EBB6-3875A79B5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Repeat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71A1F-D071-C798-62D8-F6FD3CAE73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Massage out the following fields:</a:t>
            </a:r>
          </a:p>
          <a:p>
            <a:pPr lvl="1"/>
            <a:r>
              <a:rPr lang="en-US" dirty="0"/>
              <a:t>Author</a:t>
            </a:r>
          </a:p>
          <a:p>
            <a:pPr lvl="1"/>
            <a:r>
              <a:rPr lang="en-US" dirty="0"/>
              <a:t>Narrator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45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E791A-37E0-DB45-6691-54589452B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pairs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DDFB5-A4DF-3B57-B092-55F8EC7F0B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1.10.1976</a:t>
            </a:r>
          </a:p>
          <a:p>
            <a:pPr marL="0" indent="0">
              <a:buNone/>
            </a:pPr>
            <a:r>
              <a:rPr lang="en-US" dirty="0"/>
              <a:t>5/4/2020</a:t>
            </a:r>
          </a:p>
          <a:p>
            <a:pPr marL="0" indent="0">
              <a:buNone/>
            </a:pPr>
            <a:r>
              <a:rPr lang="en-US" dirty="0"/>
              <a:t>1678-30-01</a:t>
            </a:r>
          </a:p>
          <a:p>
            <a:pPr marL="0" indent="0">
              <a:buNone/>
            </a:pPr>
            <a:r>
              <a:rPr lang="en-US" dirty="0"/>
              <a:t>04-07-2023</a:t>
            </a:r>
          </a:p>
          <a:p>
            <a:pPr marL="0" indent="0">
              <a:buNone/>
            </a:pPr>
            <a:r>
              <a:rPr lang="en-US" dirty="0"/>
              <a:t>Dec, 1, 1849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are we looking at? Why does it matter? </a:t>
            </a:r>
          </a:p>
          <a:p>
            <a:pPr marL="0" indent="0">
              <a:buNone/>
            </a:pPr>
            <a:r>
              <a:rPr lang="en-US" dirty="0"/>
              <a:t>Address the problem together. Document in DETAIL each step to doing so.</a:t>
            </a:r>
          </a:p>
        </p:txBody>
      </p:sp>
    </p:spTree>
    <p:extLst>
      <p:ext uri="{BB962C8B-B14F-4D97-AF65-F5344CB8AC3E}">
        <p14:creationId xmlns:p14="http://schemas.microsoft.com/office/powerpoint/2010/main" val="38708372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AE2EF2-35A2-F3A3-117D-2C95A2E6F8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0FFDD6-5245-1B63-266D-C3EA2B588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 dirty="0"/>
              <a:t>Splitting and</a:t>
            </a:r>
            <a:br>
              <a:rPr lang="en-US" sz="5400" dirty="0"/>
            </a:br>
            <a:r>
              <a:rPr lang="en-US" sz="5400" dirty="0"/>
              <a:t>Undoing</a:t>
            </a:r>
          </a:p>
        </p:txBody>
      </p:sp>
      <p:sp>
        <p:nvSpPr>
          <p:cNvPr id="39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EDEF35B3-DF80-B66F-DFA6-EFA331E0FA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US" sz="2200"/>
              <a:t>Try to edit the author field. </a:t>
            </a:r>
          </a:p>
          <a:p>
            <a:pPr lvl="1"/>
            <a:r>
              <a:rPr lang="en-US" sz="2200"/>
              <a:t>Did it work?</a:t>
            </a:r>
          </a:p>
          <a:p>
            <a:pPr lvl="1"/>
            <a:r>
              <a:rPr lang="en-US" sz="2200"/>
              <a:t>Try a couple more mass edits of that column.</a:t>
            </a:r>
          </a:p>
          <a:p>
            <a:r>
              <a:rPr lang="en-US" sz="2200"/>
              <a:t>Another thing we can do is split the data into columns and delete that way.</a:t>
            </a:r>
          </a:p>
          <a:p>
            <a:pPr lvl="1"/>
            <a:r>
              <a:rPr lang="en-US" sz="2200"/>
              <a:t>Did that work?</a:t>
            </a:r>
          </a:p>
          <a:p>
            <a:pPr lvl="1"/>
            <a:r>
              <a:rPr lang="en-US" sz="2200"/>
              <a:t>If not, explore the undo menu and try again</a:t>
            </a:r>
          </a:p>
          <a:p>
            <a:endParaRPr lang="en-US" sz="22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B6A345-C8AD-A164-490A-3B100551BF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3840" y="789725"/>
            <a:ext cx="4014216" cy="25088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F222355-1D0D-D611-F584-81ED4EC0DB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5255" y="4079193"/>
            <a:ext cx="3553097" cy="217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561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4583C7-D38E-E968-AD3D-0B1859B79F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888CF3-DDEF-48FD-50BD-4D231199D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 dirty="0"/>
              <a:t>Cleaning Up</a:t>
            </a:r>
          </a:p>
        </p:txBody>
      </p:sp>
      <p:sp>
        <p:nvSpPr>
          <p:cNvPr id="46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03C2F9E5-96B9-B828-56F8-43D2506BC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US" sz="2200" dirty="0"/>
              <a:t>Delete the Extra Column</a:t>
            </a:r>
          </a:p>
          <a:p>
            <a:pPr lvl="1"/>
            <a:r>
              <a:rPr lang="en-US" sz="1800" dirty="0"/>
              <a:t>Arrow dropdown -&gt; edit column -&gt; remove column</a:t>
            </a:r>
          </a:p>
          <a:p>
            <a:r>
              <a:rPr lang="en-US" sz="2200" dirty="0"/>
              <a:t>Do the same thing with narrator column</a:t>
            </a:r>
          </a:p>
          <a:p>
            <a:pPr lvl="1"/>
            <a:r>
              <a:rPr lang="en-US" sz="1800" dirty="0"/>
              <a:t>Split, remove it</a:t>
            </a:r>
          </a:p>
          <a:p>
            <a:r>
              <a:rPr lang="en-US" sz="2200" dirty="0"/>
              <a:t>That leaves us with two columns named author 2 and narrator 2</a:t>
            </a:r>
          </a:p>
          <a:p>
            <a:pPr lvl="1"/>
            <a:r>
              <a:rPr lang="en-US" sz="1800" dirty="0"/>
              <a:t>Use the edit column function to rename them</a:t>
            </a:r>
          </a:p>
          <a:p>
            <a:r>
              <a:rPr lang="en-US" sz="2200" dirty="0"/>
              <a:t>Now we have names – can you use the same function to separate first and last names?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6B4300D-A7AC-3D86-853B-5CE2E31C38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3840" y="789725"/>
            <a:ext cx="4014216" cy="2508885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FC72FE49-3778-A6B2-A686-A432C566D6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3840" y="4153363"/>
            <a:ext cx="3995928" cy="2027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2865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914ABF-D943-6D29-ECD4-8F1FD43635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65F7721A-5EF1-A12E-9185-14C2BCE4D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19EACC-B4EE-8DF9-CAE1-6BC294AE5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 dirty="0"/>
              <a:t>Now You Try</a:t>
            </a:r>
          </a:p>
        </p:txBody>
      </p:sp>
      <p:sp>
        <p:nvSpPr>
          <p:cNvPr id="46" name="sketch line">
            <a:extLst>
              <a:ext uri="{FF2B5EF4-FFF2-40B4-BE49-F238E27FC236}">
                <a16:creationId xmlns:a16="http://schemas.microsoft.com/office/drawing/2014/main" id="{C33B99F6-8468-0968-FE19-72E3D7348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880FC304-E5FB-E613-4552-E844697A4F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US" sz="3000" dirty="0"/>
              <a:t>Split stars and ratings into separate categories</a:t>
            </a:r>
          </a:p>
          <a:p>
            <a:r>
              <a:rPr lang="en-US" sz="3000" dirty="0"/>
              <a:t>Rename them “stars” and “ratings”</a:t>
            </a:r>
          </a:p>
          <a:p>
            <a:r>
              <a:rPr lang="en-US" sz="3000" dirty="0"/>
              <a:t>Can you make sure they’re both just numbers?</a:t>
            </a:r>
          </a:p>
          <a:p>
            <a:pPr lvl="1"/>
            <a:r>
              <a:rPr lang="en-US" sz="2600" dirty="0"/>
              <a:t>Hint: use the split function on the ratings column</a:t>
            </a:r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6945599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282002-273E-BBEF-3F07-E1A65AB47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EAFCF006-C411-3121-D0BA-EA18292E3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D91449-848E-6A98-E489-4311DD6E8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 dirty="0"/>
              <a:t>Custom Text Transformations</a:t>
            </a:r>
          </a:p>
        </p:txBody>
      </p:sp>
      <p:sp>
        <p:nvSpPr>
          <p:cNvPr id="46" name="sketch line">
            <a:extLst>
              <a:ext uri="{FF2B5EF4-FFF2-40B4-BE49-F238E27FC236}">
                <a16:creationId xmlns:a16="http://schemas.microsoft.com/office/drawing/2014/main" id="{D00E9F8C-D752-27DA-9133-E9C541B67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F8C7B779-AB88-36C6-0C20-3A347D34E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5455920" cy="3483864"/>
          </a:xfrm>
        </p:spPr>
        <p:txBody>
          <a:bodyPr>
            <a:normAutofit fontScale="85000" lnSpcReduction="20000"/>
          </a:bodyPr>
          <a:lstStyle/>
          <a:p>
            <a:r>
              <a:rPr lang="en-US" sz="2200" dirty="0"/>
              <a:t>Eliminate trailing zeros for price</a:t>
            </a:r>
          </a:p>
          <a:p>
            <a:pPr lvl="1"/>
            <a:r>
              <a:rPr lang="en-US" sz="1800" dirty="0"/>
              <a:t>Edit cells -&gt; transformation</a:t>
            </a:r>
          </a:p>
          <a:p>
            <a:r>
              <a:rPr lang="en-US" sz="2200" dirty="0"/>
              <a:t>Can modify the “value” there</a:t>
            </a:r>
          </a:p>
          <a:p>
            <a:r>
              <a:rPr lang="en-US" sz="2200" dirty="0"/>
              <a:t>value[0,-3]</a:t>
            </a:r>
          </a:p>
          <a:p>
            <a:pPr lvl="1"/>
            <a:r>
              <a:rPr lang="en-US" sz="1800" dirty="0"/>
              <a:t>Index numbers for each digit -&gt; says “start” to three from the end</a:t>
            </a:r>
          </a:p>
          <a:p>
            <a:pPr lvl="1"/>
            <a:r>
              <a:rPr lang="en-US" sz="1800" dirty="0"/>
              <a:t>Removes our zeroes!</a:t>
            </a:r>
          </a:p>
          <a:p>
            <a:pPr lvl="1"/>
            <a:r>
              <a:rPr lang="en-US" sz="1800" dirty="0"/>
              <a:t>Any problems with that?</a:t>
            </a:r>
          </a:p>
          <a:p>
            <a:r>
              <a:rPr lang="en-US" sz="2200" dirty="0"/>
              <a:t>Use a custom transform</a:t>
            </a:r>
          </a:p>
          <a:p>
            <a:pPr lvl="1"/>
            <a:r>
              <a:rPr lang="en-US" sz="1800" dirty="0" err="1"/>
              <a:t>value.replace</a:t>
            </a:r>
            <a:r>
              <a:rPr lang="en-US" sz="1800" dirty="0"/>
              <a:t>(“,”,””)</a:t>
            </a:r>
          </a:p>
          <a:p>
            <a:pPr lvl="1"/>
            <a:r>
              <a:rPr lang="en-US" sz="1800" dirty="0"/>
              <a:t>Says “replace each comma with nothing</a:t>
            </a:r>
          </a:p>
          <a:p>
            <a:r>
              <a:rPr lang="en-US" sz="2200" dirty="0"/>
              <a:t>Now use a common transformation to turn it all into numbers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B898FB8D-AA2B-8D65-3A0B-419DAE7B5F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580793"/>
            <a:ext cx="5914262" cy="369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6059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0E96F6-E1B2-2B3A-20A9-4395422422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E8B522F9-C195-714E-4A22-448331CFA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72DC32-0A7F-F216-3FA5-32D916B29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 dirty="0"/>
              <a:t>Time</a:t>
            </a:r>
          </a:p>
        </p:txBody>
      </p:sp>
      <p:sp>
        <p:nvSpPr>
          <p:cNvPr id="46" name="sketch line">
            <a:extLst>
              <a:ext uri="{FF2B5EF4-FFF2-40B4-BE49-F238E27FC236}">
                <a16:creationId xmlns:a16="http://schemas.microsoft.com/office/drawing/2014/main" id="{BD8CE33A-E4F1-ED83-DE2A-90A8C937E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2CB1444-9D7F-F64C-B052-2D4FD606D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US" sz="2200" dirty="0"/>
              <a:t>Lets condense hours + minutes into just minutes</a:t>
            </a:r>
          </a:p>
          <a:p>
            <a:r>
              <a:rPr lang="en-US" sz="2200" dirty="0"/>
              <a:t>Split the column according to spaces</a:t>
            </a:r>
          </a:p>
          <a:p>
            <a:r>
              <a:rPr lang="en-US" sz="2200" dirty="0"/>
              <a:t>Rename the ones we care about</a:t>
            </a:r>
          </a:p>
          <a:p>
            <a:r>
              <a:rPr lang="en-US" sz="2200" dirty="0"/>
              <a:t>Remove the columns we don’t want</a:t>
            </a:r>
          </a:p>
          <a:p>
            <a:r>
              <a:rPr lang="en-US" sz="2200" dirty="0"/>
              <a:t>We should be left with just an hours column and a minutes column</a:t>
            </a:r>
          </a:p>
          <a:p>
            <a:r>
              <a:rPr lang="en-US" sz="2200" dirty="0"/>
              <a:t>Minutes column will have some blanks in it – edit one to be 0, change to number type, and apply to all</a:t>
            </a:r>
          </a:p>
        </p:txBody>
      </p:sp>
    </p:spTree>
    <p:extLst>
      <p:ext uri="{BB962C8B-B14F-4D97-AF65-F5344CB8AC3E}">
        <p14:creationId xmlns:p14="http://schemas.microsoft.com/office/powerpoint/2010/main" val="11023175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2526F2C-09C8-6FF6-484F-05AA383813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60AADB6F-65FD-1A9F-6C99-2BE8F4FA4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19EF04-96BB-8E56-55A8-EA81B0DD1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 dirty="0"/>
              <a:t>Time cont.</a:t>
            </a:r>
          </a:p>
        </p:txBody>
      </p:sp>
      <p:sp>
        <p:nvSpPr>
          <p:cNvPr id="46" name="sketch line">
            <a:extLst>
              <a:ext uri="{FF2B5EF4-FFF2-40B4-BE49-F238E27FC236}">
                <a16:creationId xmlns:a16="http://schemas.microsoft.com/office/drawing/2014/main" id="{4010186A-B929-4DF5-AA25-2C80C4469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99FE5944-4CB2-D0A8-DCF1-4887531C4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5016801" cy="3483864"/>
          </a:xfrm>
        </p:spPr>
        <p:txBody>
          <a:bodyPr>
            <a:normAutofit fontScale="92500" lnSpcReduction="20000"/>
          </a:bodyPr>
          <a:lstStyle/>
          <a:p>
            <a:r>
              <a:rPr lang="en-US" sz="2200" dirty="0"/>
              <a:t>Click on hours dropdown -&gt; add column based on this value</a:t>
            </a:r>
          </a:p>
          <a:p>
            <a:r>
              <a:rPr lang="en-US" sz="2200" dirty="0"/>
              <a:t>Enter values at right</a:t>
            </a:r>
          </a:p>
          <a:p>
            <a:r>
              <a:rPr lang="en-US" sz="2200" dirty="0"/>
              <a:t>(60 * </a:t>
            </a:r>
            <a:r>
              <a:rPr lang="en-US" sz="2200" dirty="0" err="1"/>
              <a:t>cells.hours.value</a:t>
            </a:r>
            <a:r>
              <a:rPr lang="en-US" sz="2200" dirty="0"/>
              <a:t>) + </a:t>
            </a:r>
            <a:r>
              <a:rPr lang="en-US" sz="2200" dirty="0" err="1"/>
              <a:t>cells.minutes.value</a:t>
            </a:r>
            <a:endParaRPr lang="en-US" sz="2200" dirty="0"/>
          </a:p>
          <a:p>
            <a:r>
              <a:rPr lang="en-US" sz="2200" dirty="0"/>
              <a:t>Convert hours to minutes and hours and minutes</a:t>
            </a:r>
          </a:p>
          <a:p>
            <a:r>
              <a:rPr lang="en-US" sz="2200" dirty="0"/>
              <a:t>If we pay attention, that didn’t quite grab all errors</a:t>
            </a:r>
          </a:p>
          <a:p>
            <a:r>
              <a:rPr lang="en-US" sz="2200" dirty="0"/>
              <a:t>We can look into it by using the sort menu to float blank and error categories to the top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63C149-93D8-2BB5-D446-CB028F2D7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2775" y="1217930"/>
            <a:ext cx="6060283" cy="442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6257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E38BA2-367A-D6A4-397C-A7457B157E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0FFC8F69-0B1D-0FBF-D9B9-D8A621CD5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CD9282-3C39-16BC-59D4-F4B8C02E8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 dirty="0"/>
              <a:t>Errors</a:t>
            </a:r>
          </a:p>
        </p:txBody>
      </p:sp>
      <p:sp>
        <p:nvSpPr>
          <p:cNvPr id="46" name="sketch line">
            <a:extLst>
              <a:ext uri="{FF2B5EF4-FFF2-40B4-BE49-F238E27FC236}">
                <a16:creationId xmlns:a16="http://schemas.microsoft.com/office/drawing/2014/main" id="{2A50617D-5505-A2D9-5BE3-B175CC2E9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5EAA8474-C220-CC0E-79C6-88F6753157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5016801" cy="3483864"/>
          </a:xfrm>
        </p:spPr>
        <p:txBody>
          <a:bodyPr>
            <a:normAutofit/>
          </a:bodyPr>
          <a:lstStyle/>
          <a:p>
            <a:r>
              <a:rPr lang="en-US" sz="2200" dirty="0"/>
              <a:t>Lots of issues! </a:t>
            </a:r>
          </a:p>
          <a:p>
            <a:r>
              <a:rPr lang="en-US" sz="2200" dirty="0"/>
              <a:t>What do you notice?</a:t>
            </a:r>
          </a:p>
          <a:p>
            <a:r>
              <a:rPr lang="en-US" sz="2200" dirty="0"/>
              <a:t>If we had more time we could work on massaging these out and catching errors</a:t>
            </a:r>
          </a:p>
          <a:p>
            <a:r>
              <a:rPr lang="en-US" sz="2200" dirty="0"/>
              <a:t>But what did we learn?</a:t>
            </a:r>
          </a:p>
          <a:p>
            <a:pPr lvl="1"/>
            <a:r>
              <a:rPr lang="en-US" sz="1800" dirty="0"/>
              <a:t>No substitute for the human eye</a:t>
            </a:r>
          </a:p>
          <a:p>
            <a:pPr lvl="1"/>
            <a:r>
              <a:rPr lang="en-US" sz="1800" dirty="0"/>
              <a:t>Important to look at the data!</a:t>
            </a:r>
          </a:p>
          <a:p>
            <a:pPr lvl="1"/>
            <a:r>
              <a:rPr lang="en-US" sz="1800" dirty="0"/>
              <a:t>We can see that some audiobooks are less than one hour - didn’t count on that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9F8669D-B809-BBAE-F364-FC2577C96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1493" y="1444751"/>
            <a:ext cx="6349595" cy="3968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1159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389F33-D91B-404C-2F26-54141FBF78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57955EF7-A517-463D-0D17-CE5551E0F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E98908-4AB8-AEFB-400E-A30CF1B98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 dirty="0"/>
              <a:t>Facets</a:t>
            </a:r>
          </a:p>
        </p:txBody>
      </p:sp>
      <p:sp>
        <p:nvSpPr>
          <p:cNvPr id="46" name="sketch line">
            <a:extLst>
              <a:ext uri="{FF2B5EF4-FFF2-40B4-BE49-F238E27FC236}">
                <a16:creationId xmlns:a16="http://schemas.microsoft.com/office/drawing/2014/main" id="{E0893FAF-2CD5-7AD1-6256-55F5A1F3C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F420E142-EA22-4459-F809-BAF99735B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5231586" cy="3483864"/>
          </a:xfrm>
        </p:spPr>
        <p:txBody>
          <a:bodyPr>
            <a:normAutofit/>
          </a:bodyPr>
          <a:lstStyle/>
          <a:p>
            <a:r>
              <a:rPr lang="en-US" sz="2200" dirty="0"/>
              <a:t>Give you information about your data</a:t>
            </a:r>
          </a:p>
          <a:p>
            <a:r>
              <a:rPr lang="en-US" sz="2200" dirty="0"/>
              <a:t>Language dropdown -&gt; facet -&gt; text facet</a:t>
            </a:r>
          </a:p>
          <a:p>
            <a:r>
              <a:rPr lang="en-US" sz="2200" dirty="0"/>
              <a:t>Gives you a quick and dirty count of your values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41B44116-EBAF-8A1B-BEA3-C0E9C00BCB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094" y="1453895"/>
            <a:ext cx="6320334" cy="3950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615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106D8B-AC60-437F-427B-E6548AC57C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F4F2FC05-7D27-410F-BDA9-ADF483136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9080D120-BD54-46E1-BA37-82F5E808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3" y="633619"/>
            <a:ext cx="5457817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76CDCC-53CE-8C61-2C1D-54366B651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978408"/>
            <a:ext cx="4607052" cy="1106424"/>
          </a:xfrm>
        </p:spPr>
        <p:txBody>
          <a:bodyPr>
            <a:normAutofit/>
          </a:bodyPr>
          <a:lstStyle/>
          <a:p>
            <a:r>
              <a:rPr lang="en-US" sz="2900"/>
              <a:t>Clustering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1D83946-74FA-498A-AC80-9926F041B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060D983-8B52-443A-8183-2A1DE0561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4446484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006EF6F5-D807-3A59-6E31-FA49677AB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6" y="2368296"/>
            <a:ext cx="4607052" cy="3502152"/>
          </a:xfrm>
        </p:spPr>
        <p:txBody>
          <a:bodyPr>
            <a:normAutofit/>
          </a:bodyPr>
          <a:lstStyle/>
          <a:p>
            <a:r>
              <a:rPr lang="en-US" sz="1800" dirty="0"/>
              <a:t>Author dropdown -&gt; edit cells -&gt; cluster and edit</a:t>
            </a:r>
          </a:p>
          <a:p>
            <a:pPr lvl="1"/>
            <a:r>
              <a:rPr lang="en-US" sz="1800" dirty="0"/>
              <a:t>Hit cluster</a:t>
            </a:r>
          </a:p>
          <a:p>
            <a:r>
              <a:rPr lang="en-US" sz="1800" dirty="0"/>
              <a:t>Does some matching to find multiple values that might be the same.</a:t>
            </a:r>
          </a:p>
          <a:p>
            <a:r>
              <a:rPr lang="en-US" sz="1800" dirty="0"/>
              <a:t>You can then edit and reconcile them to a single value.</a:t>
            </a:r>
          </a:p>
          <a:p>
            <a:r>
              <a:rPr lang="en-US" sz="1800" dirty="0"/>
              <a:t>Also called disambiguation</a:t>
            </a:r>
          </a:p>
          <a:p>
            <a:r>
              <a:rPr lang="en-US" sz="1800" dirty="0"/>
              <a:t>REALLY powerful</a:t>
            </a:r>
          </a:p>
          <a:p>
            <a:endParaRPr lang="en-US" sz="1800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89F17D7E-AF8F-11AF-FF5B-89035ABDA86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" b="2161"/>
          <a:stretch/>
        </p:blipFill>
        <p:spPr>
          <a:xfrm>
            <a:off x="6276963" y="3303608"/>
            <a:ext cx="5457817" cy="3337549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5C17B50-2205-2E32-916D-FC1DA980540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" b="2160"/>
          <a:stretch/>
        </p:blipFill>
        <p:spPr>
          <a:xfrm>
            <a:off x="6264396" y="216843"/>
            <a:ext cx="5457817" cy="333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0652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5D89D1-8BC5-4BC6-96A2-4074E9B918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C3F5AB1E-3026-9104-4F95-B48CCFA3E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C72DD48B-0A39-8BF7-057C-191B20C96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3" y="633619"/>
            <a:ext cx="5457817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7EBDFB-D41F-96E7-56CA-4DD203DE7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978408"/>
            <a:ext cx="4607052" cy="1106424"/>
          </a:xfrm>
        </p:spPr>
        <p:txBody>
          <a:bodyPr>
            <a:normAutofit/>
          </a:bodyPr>
          <a:lstStyle/>
          <a:p>
            <a:r>
              <a:rPr lang="en-US" sz="2900" dirty="0"/>
              <a:t>Homework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661F9A4-CF41-2507-AB0B-77B6740FE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9296D41D-CD68-BE86-C77F-62BFF1AF3A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4446484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BF9308CA-172E-E9C0-1E53-1D72D81921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6" y="2368296"/>
            <a:ext cx="4607052" cy="3502152"/>
          </a:xfrm>
        </p:spPr>
        <p:txBody>
          <a:bodyPr>
            <a:normAutofit/>
          </a:bodyPr>
          <a:lstStyle/>
          <a:p>
            <a:r>
              <a:rPr lang="en-US" sz="1800" dirty="0"/>
              <a:t>Look at the “cleaned” audible dataset we downloaded.</a:t>
            </a:r>
          </a:p>
          <a:p>
            <a:r>
              <a:rPr lang="en-US" sz="1800" dirty="0"/>
              <a:t>Did they do </a:t>
            </a:r>
            <a:r>
              <a:rPr lang="en-US" sz="1800"/>
              <a:t>anything differently than us?</a:t>
            </a:r>
            <a:endParaRPr lang="en-US" sz="1800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4E9FD9F3-230C-2B21-A420-95EBAE59174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" b="2161"/>
          <a:stretch/>
        </p:blipFill>
        <p:spPr>
          <a:xfrm>
            <a:off x="6276963" y="3303608"/>
            <a:ext cx="5457817" cy="3337549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8719C65-6EB4-2EC6-E938-B7B8A38A32F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" b="2160"/>
          <a:stretch/>
        </p:blipFill>
        <p:spPr>
          <a:xfrm>
            <a:off x="6264396" y="216843"/>
            <a:ext cx="5457817" cy="333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387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C9773C-E507-03E8-5B0B-81AACC0886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8D579-61D1-5247-606C-CFC999977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cleaning?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DBEB7-E29A-DB8C-1633-0279EAF860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cleaning in their own lives?</a:t>
            </a:r>
          </a:p>
          <a:p>
            <a:r>
              <a:rPr lang="en-US" dirty="0"/>
              <a:t>What are different ways to clean?</a:t>
            </a:r>
          </a:p>
          <a:p>
            <a:r>
              <a:rPr lang="en-US" dirty="0"/>
              <a:t>What were take aways from the podcast episode?</a:t>
            </a:r>
          </a:p>
          <a:p>
            <a:r>
              <a:rPr lang="en-US" dirty="0"/>
              <a:t>Why do it?</a:t>
            </a:r>
          </a:p>
        </p:txBody>
      </p:sp>
    </p:spTree>
    <p:extLst>
      <p:ext uri="{BB962C8B-B14F-4D97-AF65-F5344CB8AC3E}">
        <p14:creationId xmlns:p14="http://schemas.microsoft.com/office/powerpoint/2010/main" val="3759456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0C1B5-5235-D134-6CF1-6548041CF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B5B81-2CAD-F230-F4E9-4CE28E5C8D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Data cleaning process info">
            <a:extLst>
              <a:ext uri="{FF2B5EF4-FFF2-40B4-BE49-F238E27FC236}">
                <a16:creationId xmlns:a16="http://schemas.microsoft.com/office/drawing/2014/main" id="{1BD6D623-755B-34B8-7F6F-6AD42E13F6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7645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C9BCF-85DC-4411-1C17-1001F3F4B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EED6D-3823-A8E5-0A01-33001CEB03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Data Cleaning: What It Is, Procedure, Best Practices | Airbyte">
            <a:extLst>
              <a:ext uri="{FF2B5EF4-FFF2-40B4-BE49-F238E27FC236}">
                <a16:creationId xmlns:a16="http://schemas.microsoft.com/office/drawing/2014/main" id="{524A7AD6-3042-EAD4-1A3E-27D5CD4D41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150" y="0"/>
            <a:ext cx="87741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4022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0E13F-4D5A-E7FF-27A5-628F285B4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6" name="Picture 4" descr="12 Data Cleansing Issues That Can Lead to Inaccurate Data">
            <a:extLst>
              <a:ext uri="{FF2B5EF4-FFF2-40B4-BE49-F238E27FC236}">
                <a16:creationId xmlns:a16="http://schemas.microsoft.com/office/drawing/2014/main" id="{3FF541FD-496C-0789-7F7F-B438B6706F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800100"/>
            <a:ext cx="10550472" cy="5275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1253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34470-D733-3E8A-F874-2602A9FF8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032D60"/>
                </a:solidFill>
                <a:effectLst/>
                <a:latin typeface="Avant Garde"/>
              </a:rPr>
              <a:t>5 characteristics of quality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081AB-466B-88A6-F067-60FDB26ACA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33333"/>
                </a:solidFill>
                <a:effectLst/>
                <a:latin typeface="Aptos" panose="020B0004020202020204" pitchFamily="34" charset="0"/>
              </a:rPr>
              <a:t> Validity.</a:t>
            </a:r>
            <a:r>
              <a:rPr lang="en-US" b="0" i="0" dirty="0">
                <a:solidFill>
                  <a:srgbClr val="333333"/>
                </a:solidFill>
                <a:effectLst/>
                <a:latin typeface="Aptos" panose="020B0004020202020204" pitchFamily="34" charset="0"/>
              </a:rPr>
              <a:t> The degree to which your data conforms to defined business rules or constraints.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33333"/>
                </a:solidFill>
                <a:effectLst/>
                <a:latin typeface="Aptos" panose="020B0004020202020204" pitchFamily="34" charset="0"/>
              </a:rPr>
              <a:t> Accuracy.</a:t>
            </a:r>
            <a:r>
              <a:rPr lang="en-US" b="0" i="0" dirty="0">
                <a:solidFill>
                  <a:srgbClr val="333333"/>
                </a:solidFill>
                <a:effectLst/>
                <a:latin typeface="Aptos" panose="020B0004020202020204" pitchFamily="34" charset="0"/>
              </a:rPr>
              <a:t> Ensure your data is close to the true values.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33333"/>
                </a:solidFill>
                <a:effectLst/>
                <a:latin typeface="Aptos" panose="020B0004020202020204" pitchFamily="34" charset="0"/>
              </a:rPr>
              <a:t> Completeness.</a:t>
            </a:r>
            <a:r>
              <a:rPr lang="en-US" b="0" i="0" dirty="0">
                <a:solidFill>
                  <a:srgbClr val="333333"/>
                </a:solidFill>
                <a:effectLst/>
                <a:latin typeface="Aptos" panose="020B0004020202020204" pitchFamily="34" charset="0"/>
              </a:rPr>
              <a:t> The degree to which all required data is known.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33333"/>
                </a:solidFill>
                <a:effectLst/>
                <a:latin typeface="Aptos" panose="020B0004020202020204" pitchFamily="34" charset="0"/>
              </a:rPr>
              <a:t> Consistency.</a:t>
            </a:r>
            <a:r>
              <a:rPr lang="en-US" b="0" i="0" dirty="0">
                <a:solidFill>
                  <a:srgbClr val="333333"/>
                </a:solidFill>
                <a:effectLst/>
                <a:latin typeface="Aptos" panose="020B0004020202020204" pitchFamily="34" charset="0"/>
              </a:rPr>
              <a:t> Ensure your data is consistent within the same dataset and/or across multiple data sets.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33333"/>
                </a:solidFill>
                <a:effectLst/>
                <a:latin typeface="Aptos" panose="020B0004020202020204" pitchFamily="34" charset="0"/>
              </a:rPr>
              <a:t> Uniformity.</a:t>
            </a:r>
            <a:r>
              <a:rPr lang="en-US" b="0" i="0" dirty="0">
                <a:solidFill>
                  <a:srgbClr val="333333"/>
                </a:solidFill>
                <a:effectLst/>
                <a:latin typeface="Aptos" panose="020B0004020202020204" pitchFamily="34" charset="0"/>
              </a:rPr>
              <a:t> The degree to which the data is specified using the same unit of measure.</a:t>
            </a:r>
          </a:p>
          <a:p>
            <a:endParaRPr lang="en-US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7367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EBCCB7-FD4C-3EB5-54E8-9727012315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 shot of a website&#10;&#10;Description automatically generated">
            <a:extLst>
              <a:ext uri="{FF2B5EF4-FFF2-40B4-BE49-F238E27FC236}">
                <a16:creationId xmlns:a16="http://schemas.microsoft.com/office/drawing/2014/main" id="{47E5E2BC-D71C-24AF-05BC-B98E90ADB33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2" t="-142" b="26478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C25341-5F8A-DF8A-9D5A-B38DB95BC6D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6423" r="-2" b="9913"/>
          <a:stretch/>
        </p:blipFill>
        <p:spPr>
          <a:xfrm>
            <a:off x="4883025" y="3456432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DB047A-6658-FC0E-799A-B3FD939D5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859536"/>
            <a:ext cx="4832802" cy="1243584"/>
          </a:xfrm>
        </p:spPr>
        <p:txBody>
          <a:bodyPr>
            <a:normAutofit/>
          </a:bodyPr>
          <a:lstStyle/>
          <a:p>
            <a:r>
              <a:rPr lang="en-US" sz="3400"/>
              <a:t>Why Clean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5377A-1087-516B-BAF9-876B25F16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512611"/>
            <a:ext cx="4832803" cy="3664351"/>
          </a:xfrm>
        </p:spPr>
        <p:txBody>
          <a:bodyPr>
            <a:normAutofit/>
          </a:bodyPr>
          <a:lstStyle/>
          <a:p>
            <a:r>
              <a:rPr lang="en-US" sz="2000" dirty="0"/>
              <a:t>Ensures your analysis is correct</a:t>
            </a:r>
          </a:p>
          <a:p>
            <a:r>
              <a:rPr lang="en-US" sz="2000" dirty="0"/>
              <a:t>In some cases, actually lets you do it in the first place!</a:t>
            </a:r>
          </a:p>
          <a:p>
            <a:r>
              <a:rPr lang="en-US" sz="2000" dirty="0"/>
              <a:t>Stay off the front page of the news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08611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BD34A49-D327-2E1E-1C47-CFE1BAD4CA7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894" b="212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8156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775</TotalTime>
  <Words>1003</Words>
  <Application>Microsoft Macintosh PowerPoint</Application>
  <PresentationFormat>Widescreen</PresentationFormat>
  <Paragraphs>159</Paragraphs>
  <Slides>29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Aptos</vt:lpstr>
      <vt:lpstr>Aptos Display</vt:lpstr>
      <vt:lpstr>Arial</vt:lpstr>
      <vt:lpstr>Avant Garde</vt:lpstr>
      <vt:lpstr>Calibri</vt:lpstr>
      <vt:lpstr>Office Theme</vt:lpstr>
      <vt:lpstr>Cleaning Week 4</vt:lpstr>
      <vt:lpstr>In pairs</vt:lpstr>
      <vt:lpstr>What is cleaning?</vt:lpstr>
      <vt:lpstr>PowerPoint Presentation</vt:lpstr>
      <vt:lpstr>PowerPoint Presentation</vt:lpstr>
      <vt:lpstr>PowerPoint Presentation</vt:lpstr>
      <vt:lpstr>5 characteristics of quality data</vt:lpstr>
      <vt:lpstr>Why Clean</vt:lpstr>
      <vt:lpstr>PowerPoint Presentation</vt:lpstr>
      <vt:lpstr>Why Not Clean?</vt:lpstr>
      <vt:lpstr>Open Refine Workshop</vt:lpstr>
      <vt:lpstr>Before Session</vt:lpstr>
      <vt:lpstr>Setup</vt:lpstr>
      <vt:lpstr>Setup</vt:lpstr>
      <vt:lpstr>Interface</vt:lpstr>
      <vt:lpstr>Interface</vt:lpstr>
      <vt:lpstr>Edits</vt:lpstr>
      <vt:lpstr>PowerPoint Presentation</vt:lpstr>
      <vt:lpstr>Repeat</vt:lpstr>
      <vt:lpstr>Splitting and Undoing</vt:lpstr>
      <vt:lpstr>Cleaning Up</vt:lpstr>
      <vt:lpstr>Now You Try</vt:lpstr>
      <vt:lpstr>Custom Text Transformations</vt:lpstr>
      <vt:lpstr>Time</vt:lpstr>
      <vt:lpstr>Time cont.</vt:lpstr>
      <vt:lpstr>Errors</vt:lpstr>
      <vt:lpstr>Facets</vt:lpstr>
      <vt:lpstr>Clustering</vt:lpstr>
      <vt:lpstr>Homework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Walsh, Brandon M (bmw9t)</dc:creator>
  <cp:lastModifiedBy>Walsh, Brandon M (bmw9t)</cp:lastModifiedBy>
  <cp:revision>207</cp:revision>
  <dcterms:created xsi:type="dcterms:W3CDTF">2024-12-10T15:14:51Z</dcterms:created>
  <dcterms:modified xsi:type="dcterms:W3CDTF">2024-12-17T19:16:03Z</dcterms:modified>
</cp:coreProperties>
</file>

<file path=docProps/thumbnail.jpeg>
</file>